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66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5CFB15A-810D-4390-A3F9-8FC7DC8ED18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E27F237-6743-4B10-AFA2-13FA52AF72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38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B15A-810D-4390-A3F9-8FC7DC8ED18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F237-6743-4B10-AFA2-13FA52AF72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08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B15A-810D-4390-A3F9-8FC7DC8ED18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F237-6743-4B10-AFA2-13FA52AF72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15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B15A-810D-4390-A3F9-8FC7DC8ED18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F237-6743-4B10-AFA2-13FA52AF72C4}" type="slidenum">
              <a:rPr lang="en-US" smtClean="0"/>
              <a:t>‹N°›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4141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B15A-810D-4390-A3F9-8FC7DC8ED18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F237-6743-4B10-AFA2-13FA52AF72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69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B15A-810D-4390-A3F9-8FC7DC8ED18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F237-6743-4B10-AFA2-13FA52AF72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68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B15A-810D-4390-A3F9-8FC7DC8ED18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F237-6743-4B10-AFA2-13FA52AF72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43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B15A-810D-4390-A3F9-8FC7DC8ED18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F237-6743-4B10-AFA2-13FA52AF72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67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B15A-810D-4390-A3F9-8FC7DC8ED18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F237-6743-4B10-AFA2-13FA52AF72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3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B15A-810D-4390-A3F9-8FC7DC8ED18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F237-6743-4B10-AFA2-13FA52AF72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13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B15A-810D-4390-A3F9-8FC7DC8ED18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F237-6743-4B10-AFA2-13FA52AF72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71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B15A-810D-4390-A3F9-8FC7DC8ED18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F237-6743-4B10-AFA2-13FA52AF72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38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B15A-810D-4390-A3F9-8FC7DC8ED18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F237-6743-4B10-AFA2-13FA52AF72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09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B15A-810D-4390-A3F9-8FC7DC8ED18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F237-6743-4B10-AFA2-13FA52AF72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4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B15A-810D-4390-A3F9-8FC7DC8ED18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F237-6743-4B10-AFA2-13FA52AF72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5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B15A-810D-4390-A3F9-8FC7DC8ED18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F237-6743-4B10-AFA2-13FA52AF72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2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B15A-810D-4390-A3F9-8FC7DC8ED18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7F237-6743-4B10-AFA2-13FA52AF72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9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FB15A-810D-4390-A3F9-8FC7DC8ED18F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7F237-6743-4B10-AFA2-13FA52AF72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390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4E0A71-3836-4DA2-848E-B7FB522C87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Breast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CNN  and </a:t>
            </a:r>
            <a:r>
              <a:rPr lang="fr-FR" dirty="0" err="1"/>
              <a:t>watershed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40BA0A-D2A7-4EA1-BD76-B9E0F98A4D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Representé</a:t>
            </a:r>
            <a:r>
              <a:rPr lang="fr-FR" dirty="0"/>
              <a:t> par : </a:t>
            </a:r>
          </a:p>
          <a:p>
            <a:r>
              <a:rPr lang="fr-FR" dirty="0"/>
              <a:t>Mohamed Soulaimen Hammami</a:t>
            </a:r>
          </a:p>
          <a:p>
            <a:r>
              <a:rPr lang="fr-FR" dirty="0"/>
              <a:t>Ahmed </a:t>
            </a:r>
            <a:r>
              <a:rPr lang="fr-FR" dirty="0" err="1"/>
              <a:t>Silini</a:t>
            </a: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21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D28AE3-D24D-4F18-9B36-7F8481C4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du model CNN 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64715C-011E-4059-BBF0-EB05F2F8C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ResNet-50 est un réseau neuronal convolutif de 50 couches de profondeur.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FFED7D-B795-4858-B5C3-D44C83DAE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661" y="3036473"/>
            <a:ext cx="5420481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53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B98B2-D490-4921-82AC-C4E47D857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Composition du modèle </a:t>
            </a:r>
            <a:r>
              <a:rPr lang="fr-FR" dirty="0" err="1"/>
              <a:t>deep</a:t>
            </a:r>
            <a:r>
              <a:rPr lang="fr-FR" dirty="0"/>
              <a:t> 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C36F40-7755-4F6E-9959-ABD7146CD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chaque couche de composition, Pre-Activation Batch </a:t>
            </a:r>
            <a:r>
              <a:rPr lang="fr-FR" dirty="0" err="1"/>
              <a:t>Norm</a:t>
            </a:r>
            <a:r>
              <a:rPr lang="fr-FR" dirty="0"/>
              <a:t> (BN) et </a:t>
            </a:r>
            <a:r>
              <a:rPr lang="fr-FR" dirty="0" err="1"/>
              <a:t>ReLU</a:t>
            </a:r>
            <a:r>
              <a:rPr lang="fr-FR" dirty="0"/>
              <a:t>, puis 3 × 3 </a:t>
            </a:r>
            <a:r>
              <a:rPr lang="fr-FR" dirty="0" err="1"/>
              <a:t>Conv</a:t>
            </a:r>
            <a:r>
              <a:rPr lang="fr-FR" dirty="0"/>
              <a:t> sont effectués avec des cartes de caractéristiques de sortie de k canaux</a:t>
            </a:r>
            <a:endParaRPr lang="en-US" dirty="0"/>
          </a:p>
        </p:txBody>
      </p:sp>
      <p:pic>
        <p:nvPicPr>
          <p:cNvPr id="6" name="Image 5" descr="Une image contenant texte, intérieur, galerie, pièce&#10;&#10;Description générée automatiquement">
            <a:extLst>
              <a:ext uri="{FF2B5EF4-FFF2-40B4-BE49-F238E27FC236}">
                <a16:creationId xmlns:a16="http://schemas.microsoft.com/office/drawing/2014/main" id="{E138155B-488B-41BD-929D-C36ADD457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3328988"/>
            <a:ext cx="57150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25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4DBB03-37A9-42C7-8CBB-6D833056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10434"/>
            <a:ext cx="9905999" cy="3541714"/>
          </a:xfrm>
        </p:spPr>
        <p:txBody>
          <a:bodyPr/>
          <a:lstStyle/>
          <a:p>
            <a:r>
              <a:rPr lang="fr-FR" dirty="0"/>
              <a:t>Dans ResNet-50 , chaque couche obtient des entrées supplémentaires de toutes les couches précédentes et transmet ses propres cartes de caractéristiques à toutes les couches suivantes. La concaténation est utilisée. Chaque couche reçoit une "connaissance collective" de toutes les couches précédentes. 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988E0C-F52D-4611-9089-66273E03E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539" y="3811124"/>
            <a:ext cx="5615480" cy="268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88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278D2-714A-43D1-97F3-0D86052B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Dropout 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02AD5A-B345-470B-98B6-48838C6FB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89" y="1910959"/>
            <a:ext cx="749722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2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FD40AD-20D3-4528-86C9-79AC895E7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Phase d’entrainement </a:t>
            </a:r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CF9A40-E679-46E3-83C3-F11E5BEF9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906" y="2777158"/>
            <a:ext cx="9593014" cy="2486372"/>
          </a:xfr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F89478B-D218-45A5-8712-FB0B54080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35" y="1548264"/>
            <a:ext cx="9707330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89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688A12-1E95-4401-A6AA-4B681A67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Evaluation du modèle : 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297ED9-7F01-45EC-A8D4-A9CB1255D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00" y="2012097"/>
            <a:ext cx="4143953" cy="25340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EEF5905-3414-4153-8BB9-97D48BA41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310" y="2130791"/>
            <a:ext cx="3867690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25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C031EB-E86A-416E-95F6-2329231A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Phase de prédiction : 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D0F1B5-7E63-4290-BDA8-6D7DA3D47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085" y="2098622"/>
            <a:ext cx="8417973" cy="210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35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D2F892-07A1-49C6-A91B-BCFCD96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Discussion des résultats obtenu  </a:t>
            </a:r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ABDA202-3E4C-4B04-B7FD-A77E24A66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8509" y="2249488"/>
            <a:ext cx="6551808" cy="3541712"/>
          </a:xfrm>
        </p:spPr>
      </p:pic>
    </p:spTree>
    <p:extLst>
      <p:ext uri="{BB962C8B-B14F-4D97-AF65-F5344CB8AC3E}">
        <p14:creationId xmlns:p14="http://schemas.microsoft.com/office/powerpoint/2010/main" val="1026155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11E2EE-2BB5-47C5-9D21-DDD10E59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872" y="2567240"/>
            <a:ext cx="9905998" cy="1478570"/>
          </a:xfrm>
        </p:spPr>
        <p:txBody>
          <a:bodyPr>
            <a:normAutofit/>
          </a:bodyPr>
          <a:lstStyle/>
          <a:p>
            <a:r>
              <a:rPr lang="fr-FR" sz="4800" dirty="0"/>
              <a:t>Segmentation avec </a:t>
            </a:r>
            <a:r>
              <a:rPr lang="fr-FR" sz="4800" dirty="0" err="1"/>
              <a:t>watershed</a:t>
            </a:r>
            <a:r>
              <a:rPr lang="fr-FR" sz="4800" dirty="0"/>
              <a:t>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09800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F7B7BB-0385-40AE-9955-D9420B69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872931-DEFE-47C4-96C3-C35591619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méthode de segmentation des bassins versants est une approche utilisée dans le traitement d'images pour distinguer différents objets dans un image donnée. 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3A8106-8C37-4ECB-AA83-5FC3E6601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983" y="3416224"/>
            <a:ext cx="5366253" cy="30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DBD83-6920-4AF4-90F5-BFB871D1E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2EF566-6576-406F-8252-9BB5E2749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Problématique </a:t>
            </a:r>
          </a:p>
          <a:p>
            <a:r>
              <a:rPr lang="fr-FR" dirty="0"/>
              <a:t>Model CNN</a:t>
            </a:r>
          </a:p>
          <a:p>
            <a:r>
              <a:rPr lang="fr-FR" dirty="0"/>
              <a:t>Segmentation avec la méthode </a:t>
            </a:r>
            <a:r>
              <a:rPr lang="fr-FR" dirty="0" err="1"/>
              <a:t>watershed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9717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7951F1-2707-4100-938E-1F2FF5ACD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Processus de fonctionnement 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BA42CD-4205-4DED-B9D4-40C6F0F66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L'entrée doit être un matrice en niveaux de gris. </a:t>
            </a:r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8D175-8B44-4FE0-9F6A-EA86BC9A4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44" y="3020082"/>
            <a:ext cx="2943636" cy="1962424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811B9645-4758-4E5A-BC91-E04DEAF0B8C8}"/>
              </a:ext>
            </a:extLst>
          </p:cNvPr>
          <p:cNvSpPr/>
          <p:nvPr/>
        </p:nvSpPr>
        <p:spPr>
          <a:xfrm>
            <a:off x="4946754" y="3732551"/>
            <a:ext cx="2743200" cy="779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8C4B16F-66EE-4DD2-B4F1-BBE31E555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372" y="2972450"/>
            <a:ext cx="2934109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25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D95E49-3957-4CC4-9ED9-63542718F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 fontScale="92500" lnSpcReduction="10000"/>
          </a:bodyPr>
          <a:lstStyle/>
          <a:p>
            <a:r>
              <a:rPr lang="fr-FR" sz="1700"/>
              <a:t>Nettoyer l'image</a:t>
            </a:r>
          </a:p>
          <a:p>
            <a:r>
              <a:rPr lang="fr-FR" sz="1700"/>
              <a:t>L'algorithme utilise le pixel le plus bas valeurs des minimas locaux. Transformations nécessaires : </a:t>
            </a:r>
          </a:p>
          <a:p>
            <a:pPr lvl="1"/>
            <a:r>
              <a:rPr lang="fr-FR" sz="1700"/>
              <a:t> Filtrage noir et blanc </a:t>
            </a:r>
          </a:p>
          <a:p>
            <a:pPr lvl="1"/>
            <a:r>
              <a:rPr lang="fr-FR" sz="1700"/>
              <a:t> Trouver le non zéro le plus proche valeurs pour déterminer la bassins versants. </a:t>
            </a:r>
          </a:p>
          <a:p>
            <a:r>
              <a:rPr lang="fr-FR" sz="1700"/>
              <a:t>Nous pouvons maintenant commencer à « combler les lacunes avec de l'eau » (ce qui signifie identifier nos objets) </a:t>
            </a:r>
            <a:endParaRPr lang="en-US" sz="17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CD4D29-1037-4016-8F4D-8D5E3A2D8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986" y="1821554"/>
            <a:ext cx="4747547" cy="324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84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0AD59B-FD96-4FB3-979F-53072B5F2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542C74-0F4F-459B-A4CD-FF4CCF0CE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L'opération se poursuit jusqu'à ce que les différents bassins versants se rejoignent au niveau de la séparation lignes appelées lignes de partage des eaux. 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2E2A32D-6713-4DCB-A871-73B8FE048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991" y="3429000"/>
            <a:ext cx="4082017" cy="25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25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D7BD0C-34D2-484C-8A6C-38B7089A8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912" y="3046925"/>
            <a:ext cx="9905998" cy="1478570"/>
          </a:xfrm>
        </p:spPr>
        <p:txBody>
          <a:bodyPr>
            <a:normAutofit/>
          </a:bodyPr>
          <a:lstStyle/>
          <a:p>
            <a:r>
              <a:rPr lang="fr-FR" sz="4800" dirty="0"/>
              <a:t>Merci de votre attention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23859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A7DE33-E5C3-4E7D-98F7-7A158B74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Problématique : 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D1F7F8-2FB3-4EDC-BE8D-D1DF703FB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cancer du sein est le plus diagnostiqué chez les femmes dans le monde. Une femme sur 9 sera atteinte de ce cancer au cours de sa vie et 1 femme sur 27 en mourra.</a:t>
            </a:r>
          </a:p>
          <a:p>
            <a:r>
              <a:rPr lang="fr-FR" dirty="0"/>
              <a:t>donc la réalisation d'un diagnostic plus tôt peut leur sauver la vie </a:t>
            </a:r>
          </a:p>
        </p:txBody>
      </p:sp>
    </p:spTree>
    <p:extLst>
      <p:ext uri="{BB962C8B-B14F-4D97-AF65-F5344CB8AC3E}">
        <p14:creationId xmlns:p14="http://schemas.microsoft.com/office/powerpoint/2010/main" val="335695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589FCC-8A55-47E9-ADC0-AF33CEA18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 proposé :  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2E4B8C-D030-40FA-8CD5-593554AE5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 ils existent  plusieurs approches pour la détection du cancer de sein comme le ANN  , le </a:t>
            </a:r>
            <a:r>
              <a:rPr lang="fr-FR" dirty="0" err="1"/>
              <a:t>skelesation</a:t>
            </a:r>
            <a:r>
              <a:rPr lang="fr-FR" dirty="0"/>
              <a:t> </a:t>
            </a:r>
            <a:r>
              <a:rPr lang="fr-FR" dirty="0" err="1"/>
              <a:t>etç</a:t>
            </a:r>
            <a:r>
              <a:rPr lang="fr-FR" dirty="0"/>
              <a:t> </a:t>
            </a:r>
          </a:p>
          <a:p>
            <a:r>
              <a:rPr lang="fr-FR" dirty="0"/>
              <a:t>Notre méthode est basée sur la classification de l’image de tissu du tumeur et la segmenté pour bien visualiser la nature du tumeur,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254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6C7F00-1DD3-4F81-A308-E8120376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fr-FR" dirty="0"/>
              <a:t>Le tissu de cancer de sein 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8D6BF-913C-4D34-AF47-EB41D7781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5962784" cy="3553581"/>
          </a:xfrm>
        </p:spPr>
        <p:txBody>
          <a:bodyPr>
            <a:normAutofit/>
          </a:bodyPr>
          <a:lstStyle/>
          <a:p>
            <a:r>
              <a:rPr lang="fr-FR" sz="1600" dirty="0"/>
              <a:t>Tumeur bénigne du sein</a:t>
            </a:r>
          </a:p>
          <a:p>
            <a:pPr lvl="1"/>
            <a:r>
              <a:rPr lang="fr-FR" sz="1600" dirty="0"/>
              <a:t>Sur une image Microscopique , les masses mammaires bénignes ont souvent des bords lisses ou sont lobulées.</a:t>
            </a:r>
          </a:p>
          <a:p>
            <a:r>
              <a:rPr lang="fr-FR" sz="1600" dirty="0"/>
              <a:t>Tumeur maligne du sein </a:t>
            </a:r>
          </a:p>
          <a:p>
            <a:pPr lvl="1"/>
            <a:r>
              <a:rPr lang="fr-FR" sz="1600" dirty="0"/>
              <a:t>Les masses cancéreuses diffèrent à la fois par leur aspect et la durée de leur apparition.</a:t>
            </a:r>
          </a:p>
          <a:p>
            <a:pPr lvl="1"/>
            <a:r>
              <a:rPr lang="fr-FR" sz="1600" dirty="0"/>
              <a:t>Parce qu'une masse cancéreuse a souvent des bords irréguliers ou spiculés, les divisions internes seront renforcées. Un rebord plus brillant à l'extérieur de la masse est également courant.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1C9D93-6AC9-465F-97DB-00DCE23A6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786" y="643234"/>
            <a:ext cx="2351947" cy="55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82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6AFFC5-0DA1-477C-A2B8-658720E8D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134" y="2689715"/>
            <a:ext cx="9905998" cy="1478570"/>
          </a:xfrm>
        </p:spPr>
        <p:txBody>
          <a:bodyPr>
            <a:normAutofit/>
          </a:bodyPr>
          <a:lstStyle/>
          <a:p>
            <a:r>
              <a:rPr lang="fr-FR" sz="6600" dirty="0"/>
              <a:t>Model CNN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126552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ACD75-2893-4439-9612-68BCFBF3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set 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6B397A-1EF0-4377-8FA6-8E5C3CD03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54718" cy="2386611"/>
          </a:xfrm>
        </p:spPr>
        <p:txBody>
          <a:bodyPr/>
          <a:lstStyle/>
          <a:p>
            <a:r>
              <a:rPr lang="fr-FR" dirty="0"/>
              <a:t>La classification des images histopathologiques du cancer du sein (</a:t>
            </a:r>
            <a:r>
              <a:rPr lang="fr-FR" dirty="0" err="1"/>
              <a:t>BreakHis</a:t>
            </a:r>
            <a:r>
              <a:rPr lang="fr-FR" dirty="0"/>
              <a:t>) est composée de 6602 images microscopiques de tissu tumoral mammaire recueillies auprès de 82 patientes.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986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969211E-6E25-4099-A3D4-5494E7EA6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08" y="987562"/>
            <a:ext cx="10839984" cy="488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49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9C8B418-45A7-4C35-829A-1B268489A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99" y="966444"/>
            <a:ext cx="8611802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7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158</TotalTime>
  <Words>473</Words>
  <Application>Microsoft Office PowerPoint</Application>
  <PresentationFormat>Grand écran</PresentationFormat>
  <Paragraphs>44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6" baseType="lpstr">
      <vt:lpstr>Arial</vt:lpstr>
      <vt:lpstr>Tw Cen MT</vt:lpstr>
      <vt:lpstr>Circuit</vt:lpstr>
      <vt:lpstr>Breast detection using CNN  and watershed </vt:lpstr>
      <vt:lpstr>Plan </vt:lpstr>
      <vt:lpstr>Problématique : </vt:lpstr>
      <vt:lpstr>Solution proposé :  </vt:lpstr>
      <vt:lpstr>Le tissu de cancer de sein </vt:lpstr>
      <vt:lpstr>Model CNN</vt:lpstr>
      <vt:lpstr>Data set </vt:lpstr>
      <vt:lpstr>Présentation PowerPoint</vt:lpstr>
      <vt:lpstr>Présentation PowerPoint</vt:lpstr>
      <vt:lpstr>Description du model CNN </vt:lpstr>
      <vt:lpstr>Composition du modèle deep  learning </vt:lpstr>
      <vt:lpstr>Présentation PowerPoint</vt:lpstr>
      <vt:lpstr>Dropout </vt:lpstr>
      <vt:lpstr>Phase d’entrainement </vt:lpstr>
      <vt:lpstr>Evaluation du modèle : </vt:lpstr>
      <vt:lpstr>Phase de prédiction : </vt:lpstr>
      <vt:lpstr>Discussion des résultats obtenu  </vt:lpstr>
      <vt:lpstr>Segmentation avec watershed </vt:lpstr>
      <vt:lpstr>Présentation PowerPoint</vt:lpstr>
      <vt:lpstr>Processus de fonctionnement </vt:lpstr>
      <vt:lpstr>Présentation PowerPoint</vt:lpstr>
      <vt:lpstr>Présentation PowerPoint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 detection using CNN  and watershed </dc:title>
  <dc:creator>mouhamed soulaimen hammami</dc:creator>
  <cp:lastModifiedBy>mouhamed soulaimen hammami</cp:lastModifiedBy>
  <cp:revision>3</cp:revision>
  <dcterms:created xsi:type="dcterms:W3CDTF">2022-01-17T15:51:54Z</dcterms:created>
  <dcterms:modified xsi:type="dcterms:W3CDTF">2022-01-17T18:30:22Z</dcterms:modified>
</cp:coreProperties>
</file>